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86" r:id="rId4"/>
    <p:sldId id="289" r:id="rId5"/>
    <p:sldId id="292" r:id="rId6"/>
    <p:sldId id="287" r:id="rId7"/>
    <p:sldId id="297" r:id="rId8"/>
    <p:sldId id="290" r:id="rId9"/>
    <p:sldId id="265" r:id="rId10"/>
    <p:sldId id="29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A380"/>
    <a:srgbClr val="959DBF"/>
    <a:srgbClr val="2D5AC2"/>
    <a:srgbClr val="2E76BC"/>
    <a:srgbClr val="A6A6A6"/>
    <a:srgbClr val="C55A11"/>
    <a:srgbClr val="FFC000"/>
    <a:srgbClr val="2B75CF"/>
    <a:srgbClr val="004098"/>
    <a:srgbClr val="BD9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23" autoAdjust="0"/>
    <p:restoredTop sz="94660"/>
  </p:normalViewPr>
  <p:slideViewPr>
    <p:cSldViewPr snapToGrid="0">
      <p:cViewPr varScale="1">
        <p:scale>
          <a:sx n="86" d="100"/>
          <a:sy n="86" d="100"/>
        </p:scale>
        <p:origin x="2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14F377-0ECF-4DA3-BC32-B18EF7DEE4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573058"/>
            <a:ext cx="12192000" cy="2857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-8468" y="2560319"/>
            <a:ext cx="12200467" cy="660689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102835" y="4544189"/>
            <a:ext cx="3975953" cy="454025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fld id="{E42970F4-9EF3-4E0A-91E0-2B480D8FBBAF}" type="datetime2">
              <a:rPr lang="zh-CN" altLang="en-US" smtClean="0"/>
              <a:t>2022年1月4日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F58A51-73B7-41F3-A074-0449CB9FBE7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5086796"/>
            <a:ext cx="4225394" cy="13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56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4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0" y="3719299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 userDrawn="1"/>
        </p:nvGrpSpPr>
        <p:grpSpPr>
          <a:xfrm>
            <a:off x="6500256" y="0"/>
            <a:ext cx="4824969" cy="6858000"/>
            <a:chOff x="975755" y="0"/>
            <a:chExt cx="4824969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5" y="0"/>
              <a:ext cx="4824969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295399" y="3089701"/>
              <a:ext cx="4219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FOUR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95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11"/>
          </p:nvPr>
        </p:nvSpPr>
        <p:spPr>
          <a:xfrm>
            <a:off x="639763" y="1420813"/>
            <a:ext cx="10964862" cy="4656137"/>
          </a:xfrm>
        </p:spPr>
        <p:txBody>
          <a:bodyPr/>
          <a:lstStyle>
            <a:lvl1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8001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12573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6573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419"/>
          <a:stretch/>
        </p:blipFill>
        <p:spPr>
          <a:xfrm>
            <a:off x="193905" y="122669"/>
            <a:ext cx="659535" cy="61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68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652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4165AA-94F5-4EF4-BE8B-8385615DC60A}"/>
              </a:ext>
            </a:extLst>
          </p:cNvPr>
          <p:cNvSpPr/>
          <p:nvPr userDrawn="1"/>
        </p:nvSpPr>
        <p:spPr>
          <a:xfrm>
            <a:off x="140671" y="6291045"/>
            <a:ext cx="5669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SJTU ICON LIBRARY Copyright © 2021 Invictus. All rights reserved.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047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纯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666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14F377-0ECF-4DA3-BC32-B18EF7DEE4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573058"/>
            <a:ext cx="12192000" cy="388718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-8468" y="3503541"/>
            <a:ext cx="12200467" cy="6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19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5409398"/>
          </a:xfrm>
        </p:grpSpPr>
        <p:sp>
          <p:nvSpPr>
            <p:cNvPr id="2" name="矩形 1"/>
            <p:cNvSpPr/>
            <p:nvPr userDrawn="1"/>
          </p:nvSpPr>
          <p:spPr>
            <a:xfrm>
              <a:off x="0" y="3295018"/>
              <a:ext cx="12192000" cy="2114380"/>
            </a:xfrm>
            <a:prstGeom prst="rect">
              <a:avLst/>
            </a:prstGeom>
            <a:gradFill>
              <a:gsLst>
                <a:gs pos="0">
                  <a:schemeClr val="accent1">
                    <a:alpha val="6200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1" y="0"/>
              <a:ext cx="12192001" cy="32950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0" y="5877294"/>
            <a:ext cx="12200467" cy="6606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40" y="350311"/>
            <a:ext cx="2534311" cy="20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5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 r="23380"/>
          <a:stretch/>
        </p:blipFill>
        <p:spPr>
          <a:xfrm>
            <a:off x="0" y="2109743"/>
            <a:ext cx="3705223" cy="4748258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0" y="1"/>
            <a:ext cx="3705225" cy="3230879"/>
            <a:chOff x="0" y="1"/>
            <a:chExt cx="3705225" cy="3230879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1"/>
              <a:ext cx="3705225" cy="21234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2123439"/>
              <a:ext cx="3705225" cy="110744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4" y="2047874"/>
            <a:ext cx="8486775" cy="3457575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569118" y="1160150"/>
            <a:ext cx="256698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目  录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>
              <a:spcBef>
                <a:spcPts val="600"/>
              </a:spcBef>
            </a:pP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CONTENT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F58A51-73B7-41F3-A074-0449CB9FBE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198623"/>
            <a:ext cx="2847974" cy="9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6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813832" y="0"/>
            <a:ext cx="4824967" cy="6858000"/>
            <a:chOff x="975757" y="0"/>
            <a:chExt cx="4824967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7" y="0"/>
              <a:ext cx="4824967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ONE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8189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58" y="0"/>
            <a:ext cx="4824967" cy="6858000"/>
          </a:xfrm>
          <a:prstGeom prst="rect">
            <a:avLst/>
          </a:prstGeom>
          <a:effectLst>
            <a:outerShdw blurRad="114300" dist="139700" algn="l" rotWithShape="0">
              <a:prstClr val="black">
                <a:alpha val="20000"/>
              </a:prstClr>
            </a:outerShdw>
          </a:effectLst>
        </p:spPr>
      </p:pic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 userDrawn="1"/>
        </p:nvSpPr>
        <p:spPr>
          <a:xfrm>
            <a:off x="7089775" y="3089701"/>
            <a:ext cx="3645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PART ONE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46" y="1068380"/>
            <a:ext cx="1867505" cy="15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57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2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813833" y="0"/>
            <a:ext cx="4824966" cy="6858000"/>
            <a:chOff x="975758" y="0"/>
            <a:chExt cx="4824966" cy="6858000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8" y="0"/>
              <a:ext cx="4824966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2" name="文本框 11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TWO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363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 userDrawn="1"/>
        </p:nvGrpSpPr>
        <p:grpSpPr>
          <a:xfrm>
            <a:off x="6500259" y="0"/>
            <a:ext cx="4824966" cy="6858000"/>
            <a:chOff x="975758" y="0"/>
            <a:chExt cx="4824966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8" y="0"/>
              <a:ext cx="4824966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TWO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231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813831" y="0"/>
            <a:ext cx="4824967" cy="6858000"/>
            <a:chOff x="813831" y="0"/>
            <a:chExt cx="4824967" cy="6858000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813831" y="0"/>
              <a:ext cx="4824967" cy="6858000"/>
              <a:chOff x="975756" y="0"/>
              <a:chExt cx="4824967" cy="6858000"/>
            </a:xfrm>
          </p:grpSpPr>
          <p:pic>
            <p:nvPicPr>
              <p:cNvPr id="8" name="图片 7"/>
              <p:cNvPicPr>
                <a:picLocks noChangeAspect="1"/>
              </p:cNvPicPr>
              <p:nvPr userDrawn="1"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  <a14:imgEffect>
                          <a14:colorTemperature colorTemp="72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756" y="0"/>
                <a:ext cx="4824967" cy="6858000"/>
              </a:xfrm>
              <a:prstGeom prst="rect">
                <a:avLst/>
              </a:prstGeom>
              <a:effectLst>
                <a:outerShdw blurRad="114300" dist="139700" algn="l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11" name="文本框 10"/>
              <p:cNvSpPr txBox="1"/>
              <p:nvPr userDrawn="1"/>
            </p:nvSpPr>
            <p:spPr>
              <a:xfrm>
                <a:off x="1266825" y="3089701"/>
                <a:ext cx="42576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zh-CN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j-ea"/>
                  </a:rPr>
                  <a:t>PART THREE</a:t>
                </a:r>
                <a:endPara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endParaRPr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B5861CDE-5CCC-4EC9-AAE6-4DDC185E1B6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6845" y="1068380"/>
                <a:ext cx="1867505" cy="1523492"/>
              </a:xfrm>
              <a:prstGeom prst="rect">
                <a:avLst/>
              </a:prstGeom>
            </p:spPr>
          </p:pic>
        </p:grpSp>
        <p:sp>
          <p:nvSpPr>
            <p:cNvPr id="2" name="矩形 1"/>
            <p:cNvSpPr/>
            <p:nvPr userDrawn="1"/>
          </p:nvSpPr>
          <p:spPr>
            <a:xfrm>
              <a:off x="2738438" y="4081463"/>
              <a:ext cx="1204912" cy="369848"/>
            </a:xfrm>
            <a:prstGeom prst="rect">
              <a:avLst/>
            </a:prstGeom>
            <a:solidFill>
              <a:srgbClr val="B5A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591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 userDrawn="1"/>
        </p:nvGrpSpPr>
        <p:grpSpPr>
          <a:xfrm>
            <a:off x="6500256" y="0"/>
            <a:ext cx="4824967" cy="6858000"/>
            <a:chOff x="813831" y="0"/>
            <a:chExt cx="4824967" cy="6858000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colorTemperature colorTemp="72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31" y="0"/>
              <a:ext cx="4824967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2" name="矩形 11"/>
            <p:cNvSpPr/>
            <p:nvPr userDrawn="1"/>
          </p:nvSpPr>
          <p:spPr>
            <a:xfrm>
              <a:off x="2738438" y="4081463"/>
              <a:ext cx="1204912" cy="369848"/>
            </a:xfrm>
            <a:prstGeom prst="rect">
              <a:avLst/>
            </a:prstGeom>
            <a:solidFill>
              <a:srgbClr val="B5A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6500257" y="1068380"/>
            <a:ext cx="4824968" cy="2852318"/>
            <a:chOff x="975756" y="1068380"/>
            <a:chExt cx="4824968" cy="2852318"/>
          </a:xfrm>
        </p:grpSpPr>
        <p:sp>
          <p:nvSpPr>
            <p:cNvPr id="11" name="文本框 10"/>
            <p:cNvSpPr txBox="1"/>
            <p:nvPr userDrawn="1"/>
          </p:nvSpPr>
          <p:spPr>
            <a:xfrm>
              <a:off x="975756" y="3089701"/>
              <a:ext cx="48249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THREE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2187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4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821252" y="0"/>
            <a:ext cx="4824969" cy="6858000"/>
            <a:chOff x="975755" y="0"/>
            <a:chExt cx="4824969" cy="685800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5" y="0"/>
              <a:ext cx="4824969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9" name="文本框 18"/>
            <p:cNvSpPr txBox="1"/>
            <p:nvPr userDrawn="1"/>
          </p:nvSpPr>
          <p:spPr>
            <a:xfrm>
              <a:off x="1295399" y="3089701"/>
              <a:ext cx="4219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FOUR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4518D-F1E1-42FE-ADB3-4B6EED642878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756E6-AE62-4EF0-9CF6-DF3EBBB783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387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6" r:id="rId3"/>
    <p:sldLayoutId id="2147483667" r:id="rId4"/>
    <p:sldLayoutId id="2147483670" r:id="rId5"/>
    <p:sldLayoutId id="2147483672" r:id="rId6"/>
    <p:sldLayoutId id="2147483668" r:id="rId7"/>
    <p:sldLayoutId id="2147483673" r:id="rId8"/>
    <p:sldLayoutId id="2147483671" r:id="rId9"/>
    <p:sldLayoutId id="2147483669" r:id="rId10"/>
    <p:sldLayoutId id="2147483661" r:id="rId11"/>
    <p:sldLayoutId id="2147483664" r:id="rId12"/>
    <p:sldLayoutId id="2147483674" r:id="rId13"/>
    <p:sldLayoutId id="2147483663" r:id="rId14"/>
    <p:sldLayoutId id="2147483665" r:id="rId15"/>
    <p:sldLayoutId id="214748366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mbalib.com/wiki/Multi-Dimensional_Database" TargetMode="External"/><Relationship Id="rId7" Type="http://schemas.openxmlformats.org/officeDocument/2006/relationships/hyperlink" Target="https://www.topcoder.com/thrive/articles/An%20Introduction%20to%20Multidimensional%20Databases" TargetMode="External"/><Relationship Id="rId2" Type="http://schemas.openxmlformats.org/officeDocument/2006/relationships/hyperlink" Target="https://cloud.tencent.com/developer/article/1433031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atabasetown.com/multidimensional-databases/#:~:text=It%20organizes%20data%20into%20a%20multidimensional%20structure%2C%20where,slice%20and%20dice%20the%20data%20along%20different%20dimensions." TargetMode="External"/><Relationship Id="rId5" Type="http://schemas.openxmlformats.org/officeDocument/2006/relationships/hyperlink" Target="https://www.techtarget.com/searchoracle/definition/multidimensional-database" TargetMode="External"/><Relationship Id="rId4" Type="http://schemas.openxmlformats.org/officeDocument/2006/relationships/hyperlink" Target="https://blog.csdn.net/Megustas_JJC/article/details/85260756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dirty="0"/>
              <a:t>2024.4.18</a:t>
            </a:r>
            <a:endParaRPr lang="zh-CN" altLang="en-US" dirty="0"/>
          </a:p>
        </p:txBody>
      </p:sp>
      <p:sp>
        <p:nvSpPr>
          <p:cNvPr id="5" name="文本占位符 11"/>
          <p:cNvSpPr txBox="1">
            <a:spLocks/>
          </p:cNvSpPr>
          <p:nvPr/>
        </p:nvSpPr>
        <p:spPr>
          <a:xfrm>
            <a:off x="628650" y="1098957"/>
            <a:ext cx="10982325" cy="1447800"/>
          </a:xfrm>
          <a:prstGeom prst="rect">
            <a:avLst/>
          </a:prstGeom>
        </p:spPr>
        <p:txBody>
          <a:bodyPr lIns="144000" tIns="144000" rIns="144000" bIns="144000" anchor="ctr" anchorCtr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多维数据库</a:t>
            </a:r>
            <a:endParaRPr lang="en-US" altLang="zh-CN" dirty="0"/>
          </a:p>
          <a:p>
            <a:r>
              <a:rPr lang="en-US" altLang="zh-CN" dirty="0"/>
              <a:t>Multi-Dimensional Database, MDD</a:t>
            </a:r>
            <a:endParaRPr lang="zh-CN" altLang="en-US" dirty="0"/>
          </a:p>
        </p:txBody>
      </p:sp>
      <p:sp>
        <p:nvSpPr>
          <p:cNvPr id="6" name="文本占位符 11"/>
          <p:cNvSpPr txBox="1">
            <a:spLocks/>
          </p:cNvSpPr>
          <p:nvPr/>
        </p:nvSpPr>
        <p:spPr>
          <a:xfrm>
            <a:off x="2382933" y="3634988"/>
            <a:ext cx="7385241" cy="771882"/>
          </a:xfrm>
          <a:prstGeom prst="rect">
            <a:avLst/>
          </a:prstGeom>
        </p:spPr>
        <p:txBody>
          <a:bodyPr lIns="144000" tIns="144000" rIns="144000" bIns="14400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郑伊城</a:t>
            </a:r>
          </a:p>
        </p:txBody>
      </p:sp>
    </p:spTree>
    <p:extLst>
      <p:ext uri="{BB962C8B-B14F-4D97-AF65-F5344CB8AC3E}">
        <p14:creationId xmlns:p14="http://schemas.microsoft.com/office/powerpoint/2010/main" val="189594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引用</a:t>
            </a:r>
          </a:p>
        </p:txBody>
      </p:sp>
      <p:sp>
        <p:nvSpPr>
          <p:cNvPr id="6" name="内容占位符 16">
            <a:extLst>
              <a:ext uri="{FF2B5EF4-FFF2-40B4-BE49-F238E27FC236}">
                <a16:creationId xmlns:a16="http://schemas.microsoft.com/office/drawing/2014/main" id="{7BED6A4A-EE0F-1EDF-1DDB-7FAF9CC9C0DE}"/>
              </a:ext>
            </a:extLst>
          </p:cNvPr>
          <p:cNvSpPr txBox="1">
            <a:spLocks/>
          </p:cNvSpPr>
          <p:nvPr/>
        </p:nvSpPr>
        <p:spPr>
          <a:xfrm>
            <a:off x="823912" y="957263"/>
            <a:ext cx="10752137" cy="5081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BE2C4A-C5AB-BE6A-5EC1-EEE131D2616A}"/>
              </a:ext>
            </a:extLst>
          </p:cNvPr>
          <p:cNvSpPr txBox="1"/>
          <p:nvPr/>
        </p:nvSpPr>
        <p:spPr>
          <a:xfrm>
            <a:off x="823912" y="1496111"/>
            <a:ext cx="8528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hlinkClick r:id="rId2"/>
              </a:rPr>
              <a:t>多维数据库概述之一</a:t>
            </a:r>
            <a:r>
              <a:rPr lang="en-US" altLang="zh-CN">
                <a:hlinkClick r:id="rId2"/>
              </a:rPr>
              <a:t>---</a:t>
            </a:r>
            <a:r>
              <a:rPr lang="zh-CN" altLang="en-US">
                <a:hlinkClick r:id="rId2"/>
              </a:rPr>
              <a:t>多维数据库的选择</a:t>
            </a:r>
            <a:r>
              <a:rPr lang="en-US" altLang="zh-CN">
                <a:hlinkClick r:id="rId2"/>
              </a:rPr>
              <a:t>-</a:t>
            </a:r>
            <a:r>
              <a:rPr lang="zh-CN" altLang="en-US">
                <a:hlinkClick r:id="rId2"/>
              </a:rPr>
              <a:t>腾讯云开发者社区</a:t>
            </a:r>
            <a:r>
              <a:rPr lang="en-US" altLang="zh-CN">
                <a:hlinkClick r:id="rId2"/>
              </a:rPr>
              <a:t>-</a:t>
            </a:r>
            <a:r>
              <a:rPr lang="zh-CN" altLang="en-US">
                <a:hlinkClick r:id="rId2"/>
              </a:rPr>
              <a:t>腾讯云 </a:t>
            </a:r>
            <a:r>
              <a:rPr lang="en-US" altLang="zh-CN">
                <a:hlinkClick r:id="rId2"/>
              </a:rPr>
              <a:t>(tencent.com)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68295F-B760-D706-66F8-10BB1E42BF44}"/>
              </a:ext>
            </a:extLst>
          </p:cNvPr>
          <p:cNvSpPr txBox="1"/>
          <p:nvPr/>
        </p:nvSpPr>
        <p:spPr>
          <a:xfrm>
            <a:off x="823912" y="20349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多维数据库 </a:t>
            </a:r>
            <a:r>
              <a:rPr lang="en-US" altLang="zh-CN" dirty="0">
                <a:hlinkClick r:id="rId3"/>
              </a:rPr>
              <a:t>- MBA</a:t>
            </a:r>
            <a:r>
              <a:rPr lang="zh-CN" altLang="en-US" dirty="0">
                <a:hlinkClick r:id="rId3"/>
              </a:rPr>
              <a:t>智库百科 </a:t>
            </a:r>
            <a:r>
              <a:rPr lang="en-US" altLang="zh-CN" dirty="0">
                <a:hlinkClick r:id="rId3"/>
              </a:rPr>
              <a:t>(mbalib.com)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E66508C-8794-7147-03F4-D4ED7D7E50CD}"/>
              </a:ext>
            </a:extLst>
          </p:cNvPr>
          <p:cNvSpPr txBox="1"/>
          <p:nvPr/>
        </p:nvSpPr>
        <p:spPr>
          <a:xfrm>
            <a:off x="823912" y="2625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多维数据模型</a:t>
            </a:r>
            <a:r>
              <a:rPr lang="en-US" altLang="zh-CN" dirty="0">
                <a:hlinkClick r:id="rId4"/>
              </a:rPr>
              <a:t>_</a:t>
            </a:r>
            <a:r>
              <a:rPr lang="zh-CN" altLang="en-US" dirty="0">
                <a:hlinkClick r:id="rId4"/>
              </a:rPr>
              <a:t>多维数据模型图</a:t>
            </a:r>
            <a:r>
              <a:rPr lang="en-US" altLang="zh-CN" dirty="0">
                <a:hlinkClick r:id="rId4"/>
              </a:rPr>
              <a:t>-CSDN</a:t>
            </a:r>
            <a:r>
              <a:rPr lang="zh-CN" altLang="en-US" dirty="0">
                <a:hlinkClick r:id="rId4"/>
              </a:rPr>
              <a:t>博客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325B1A7-FAB7-113F-2417-EA6AE7B03A07}"/>
              </a:ext>
            </a:extLst>
          </p:cNvPr>
          <p:cNvSpPr txBox="1"/>
          <p:nvPr/>
        </p:nvSpPr>
        <p:spPr>
          <a:xfrm>
            <a:off x="823912" y="32029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5"/>
              </a:rPr>
              <a:t>What is a multidimensional database? (techtarget.com)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D6A3C75-BB46-1988-73F9-86650B504BD0}"/>
              </a:ext>
            </a:extLst>
          </p:cNvPr>
          <p:cNvSpPr txBox="1"/>
          <p:nvPr/>
        </p:nvSpPr>
        <p:spPr>
          <a:xfrm>
            <a:off x="823912" y="3767480"/>
            <a:ext cx="7285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6"/>
              </a:rPr>
              <a:t>什么是多维数据库？（设计、示例和应用） </a:t>
            </a:r>
            <a:r>
              <a:rPr lang="en-US" altLang="zh-CN" dirty="0">
                <a:hlinkClick r:id="rId6"/>
              </a:rPr>
              <a:t>- </a:t>
            </a:r>
            <a:r>
              <a:rPr lang="en-US" altLang="zh-CN" dirty="0" err="1">
                <a:hlinkClick r:id="rId6"/>
              </a:rPr>
              <a:t>DatabaseTown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6071467-46DB-1D40-DFB3-62372F79A2BE}"/>
              </a:ext>
            </a:extLst>
          </p:cNvPr>
          <p:cNvSpPr txBox="1"/>
          <p:nvPr/>
        </p:nvSpPr>
        <p:spPr>
          <a:xfrm>
            <a:off x="823912" y="43577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7"/>
              </a:rPr>
              <a:t>多维数据库简介 </a:t>
            </a:r>
            <a:r>
              <a:rPr lang="en-US" altLang="zh-CN" dirty="0">
                <a:hlinkClick r:id="rId7"/>
              </a:rPr>
              <a:t>(topcoder.com)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647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0975" y="13600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1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10974" y="25027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2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10973" y="47881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4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10974" y="36454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3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15215" y="13600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多维数据库的定义</a:t>
            </a:r>
          </a:p>
        </p:txBody>
      </p:sp>
      <p:sp>
        <p:nvSpPr>
          <p:cNvPr id="8" name="矩形 7"/>
          <p:cNvSpPr/>
          <p:nvPr/>
        </p:nvSpPr>
        <p:spPr>
          <a:xfrm>
            <a:off x="5815214" y="25027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为什么需要多维数据库</a:t>
            </a:r>
          </a:p>
        </p:txBody>
      </p:sp>
      <p:sp>
        <p:nvSpPr>
          <p:cNvPr id="9" name="矩形 8"/>
          <p:cNvSpPr/>
          <p:nvPr/>
        </p:nvSpPr>
        <p:spPr>
          <a:xfrm>
            <a:off x="5815215" y="36454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多维数据库的优劣</a:t>
            </a:r>
          </a:p>
        </p:txBody>
      </p:sp>
      <p:sp>
        <p:nvSpPr>
          <p:cNvPr id="10" name="矩形 9"/>
          <p:cNvSpPr/>
          <p:nvPr/>
        </p:nvSpPr>
        <p:spPr>
          <a:xfrm>
            <a:off x="5815214" y="47881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一些现有的多维数据库实例</a:t>
            </a:r>
          </a:p>
        </p:txBody>
      </p:sp>
    </p:spTree>
    <p:extLst>
      <p:ext uri="{BB962C8B-B14F-4D97-AF65-F5344CB8AC3E}">
        <p14:creationId xmlns:p14="http://schemas.microsoft.com/office/powerpoint/2010/main" val="1527560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多维数据库的定义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sz="quarter" idx="11"/>
          </p:nvPr>
        </p:nvSpPr>
        <p:spPr>
          <a:xfrm>
            <a:off x="639763" y="1420814"/>
            <a:ext cx="10764837" cy="1677986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多维数据库（</a:t>
            </a:r>
            <a:r>
              <a:rPr lang="en-US" altLang="zh-CN" sz="2000" dirty="0"/>
              <a:t>Multi-</a:t>
            </a:r>
            <a:r>
              <a:rPr lang="en-US" altLang="zh-CN" sz="2000" dirty="0" err="1"/>
              <a:t>Dimesional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Database,MDD</a:t>
            </a:r>
            <a:r>
              <a:rPr lang="en-US" altLang="zh-CN" sz="2000" dirty="0"/>
              <a:t>/MDB</a:t>
            </a:r>
            <a:r>
              <a:rPr lang="zh-CN" altLang="en-US" sz="2000" dirty="0"/>
              <a:t>）可以简单地理解为：将数据存放在一个多维数组中，而不是像关系数据库那样</a:t>
            </a:r>
            <a:r>
              <a:rPr lang="zh-CN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以二维、逐列的格式存储各个记录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972AA66-E00C-D5E2-50C4-9D36C41B7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1" t="41390" r="18611" b="7592"/>
          <a:stretch/>
        </p:blipFill>
        <p:spPr bwMode="auto">
          <a:xfrm>
            <a:off x="6883400" y="2400848"/>
            <a:ext cx="5047791" cy="396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00485A6-93E0-6C03-ED51-51C1E6552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7" t="15833" r="8597" b="62241"/>
          <a:stretch/>
        </p:blipFill>
        <p:spPr bwMode="auto">
          <a:xfrm>
            <a:off x="278836" y="3296198"/>
            <a:ext cx="6965491" cy="178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16">
            <a:extLst>
              <a:ext uri="{FF2B5EF4-FFF2-40B4-BE49-F238E27FC236}">
                <a16:creationId xmlns:a16="http://schemas.microsoft.com/office/drawing/2014/main" id="{6E856E2B-418D-873D-6877-32C74BA04BBC}"/>
              </a:ext>
            </a:extLst>
          </p:cNvPr>
          <p:cNvSpPr txBox="1">
            <a:spLocks/>
          </p:cNvSpPr>
          <p:nvPr/>
        </p:nvSpPr>
        <p:spPr>
          <a:xfrm>
            <a:off x="4714081" y="5195217"/>
            <a:ext cx="2982119" cy="2892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/>
              <a:t>一个三维的例子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479AB3-52AC-7E99-514A-39F3205D0E4E}"/>
              </a:ext>
            </a:extLst>
          </p:cNvPr>
          <p:cNvSpPr txBox="1"/>
          <p:nvPr/>
        </p:nvSpPr>
        <p:spPr>
          <a:xfrm>
            <a:off x="1092200" y="2259807"/>
            <a:ext cx="6534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多维数据库主要用于数据仓库中，通过在数据的组织和存储上的优化，使其更适用于分析型的数据查询和获取。</a:t>
            </a:r>
          </a:p>
        </p:txBody>
      </p:sp>
    </p:spTree>
    <p:extLst>
      <p:ext uri="{BB962C8B-B14F-4D97-AF65-F5344CB8AC3E}">
        <p14:creationId xmlns:p14="http://schemas.microsoft.com/office/powerpoint/2010/main" val="3564137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多维数据库的定义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sz="quarter" idx="11"/>
          </p:nvPr>
        </p:nvSpPr>
        <p:spPr>
          <a:xfrm>
            <a:off x="639763" y="1420813"/>
            <a:ext cx="4687887" cy="4910137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2400" b="1" dirty="0"/>
              <a:t>维（</a:t>
            </a:r>
            <a:r>
              <a:rPr lang="en-US" altLang="zh-CN" sz="2400" b="1" dirty="0"/>
              <a:t>Dimension</a:t>
            </a:r>
            <a:r>
              <a:rPr lang="zh-CN" altLang="en-US" sz="2400" b="1" dirty="0"/>
              <a:t>）：</a:t>
            </a:r>
            <a:r>
              <a:rPr lang="zh-CN" altLang="en-US" sz="2400" dirty="0"/>
              <a:t>是人们观察数据的特定角度，是考虑问题时的一类属性，属性集合构成一个维（比如图中的时间维、地地域维）。 </a:t>
            </a:r>
          </a:p>
          <a:p>
            <a:r>
              <a:rPr lang="zh-CN" altLang="en-US" sz="2400" b="1" dirty="0"/>
              <a:t>维的层次（</a:t>
            </a:r>
            <a:r>
              <a:rPr lang="en-US" altLang="zh-CN" sz="2400" b="1" dirty="0"/>
              <a:t>Level</a:t>
            </a:r>
            <a:r>
              <a:rPr lang="zh-CN" altLang="en-US" sz="2400" b="1" dirty="0"/>
              <a:t>）：</a:t>
            </a:r>
            <a:r>
              <a:rPr lang="zh-CN" altLang="en-US" sz="2400" dirty="0"/>
              <a:t>人们观察数据的某个特定角度（即某个维）还可以存在细节程度不同的各个描述方面（比如图中时间维的年月日时分秒）。 </a:t>
            </a:r>
          </a:p>
          <a:p>
            <a:r>
              <a:rPr lang="zh-CN" altLang="en-US" sz="2400" b="1" dirty="0"/>
              <a:t>维的成员（</a:t>
            </a:r>
            <a:r>
              <a:rPr lang="en-US" altLang="zh-CN" sz="2400" b="1" dirty="0"/>
              <a:t>Member</a:t>
            </a:r>
            <a:r>
              <a:rPr lang="zh-CN" altLang="en-US" sz="2400" b="1" dirty="0"/>
              <a:t>）：</a:t>
            </a:r>
            <a:r>
              <a:rPr lang="zh-CN" altLang="en-US" sz="2400" dirty="0"/>
              <a:t>维的一个取值，是数据项在某维中位置的描述。（“某年某月某日某时某分某秒”是在时间维上位置的描述）。 </a:t>
            </a:r>
          </a:p>
          <a:p>
            <a:r>
              <a:rPr lang="zh-CN" altLang="en-US" sz="2400" b="1" dirty="0"/>
              <a:t>度量（</a:t>
            </a:r>
            <a:r>
              <a:rPr lang="en-US" altLang="zh-CN" sz="2400" b="1" dirty="0"/>
              <a:t>Measure</a:t>
            </a:r>
            <a:r>
              <a:rPr lang="zh-CN" altLang="en-US" sz="2400" b="1" dirty="0"/>
              <a:t>）：</a:t>
            </a:r>
            <a:r>
              <a:rPr lang="zh-CN" altLang="en-US" sz="2400" dirty="0"/>
              <a:t>多维数组的取值。（如图中的购买数量，实付金额）。</a:t>
            </a:r>
          </a:p>
        </p:txBody>
      </p:sp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C684BF5A-A41B-10EB-C025-F2C22682F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0" y="869626"/>
            <a:ext cx="5867257" cy="582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16">
            <a:extLst>
              <a:ext uri="{FF2B5EF4-FFF2-40B4-BE49-F238E27FC236}">
                <a16:creationId xmlns:a16="http://schemas.microsoft.com/office/drawing/2014/main" id="{334DF299-15EB-D1A6-A26C-E22F78E4285F}"/>
              </a:ext>
            </a:extLst>
          </p:cNvPr>
          <p:cNvSpPr txBox="1">
            <a:spLocks/>
          </p:cNvSpPr>
          <p:nvPr/>
        </p:nvSpPr>
        <p:spPr>
          <a:xfrm>
            <a:off x="6096000" y="2114874"/>
            <a:ext cx="2908300" cy="475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/>
              <a:t>一个简单的星型架构</a:t>
            </a:r>
            <a:endParaRPr lang="en-US" altLang="zh-CN" sz="1800" dirty="0"/>
          </a:p>
        </p:txBody>
      </p:sp>
      <p:sp>
        <p:nvSpPr>
          <p:cNvPr id="4" name="内容占位符 16">
            <a:extLst>
              <a:ext uri="{FF2B5EF4-FFF2-40B4-BE49-F238E27FC236}">
                <a16:creationId xmlns:a16="http://schemas.microsoft.com/office/drawing/2014/main" id="{7BFC3C2C-D430-5141-B850-416AF419083F}"/>
              </a:ext>
            </a:extLst>
          </p:cNvPr>
          <p:cNvSpPr txBox="1">
            <a:spLocks/>
          </p:cNvSpPr>
          <p:nvPr/>
        </p:nvSpPr>
        <p:spPr>
          <a:xfrm>
            <a:off x="1765300" y="963613"/>
            <a:ext cx="3130550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D6D59C-782A-24B8-DCB7-40613D352EAB}"/>
              </a:ext>
            </a:extLst>
          </p:cNvPr>
          <p:cNvSpPr txBox="1"/>
          <p:nvPr/>
        </p:nvSpPr>
        <p:spPr>
          <a:xfrm>
            <a:off x="2184400" y="982391"/>
            <a:ext cx="609600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900" b="1" dirty="0"/>
              <a:t>多维数据模型</a:t>
            </a:r>
          </a:p>
        </p:txBody>
      </p:sp>
    </p:spTree>
    <p:extLst>
      <p:ext uri="{BB962C8B-B14F-4D97-AF65-F5344CB8AC3E}">
        <p14:creationId xmlns:p14="http://schemas.microsoft.com/office/powerpoint/2010/main" val="1854244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为什么需要多维数据库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999972"/>
              </p:ext>
            </p:extLst>
          </p:nvPr>
        </p:nvGraphicFramePr>
        <p:xfrm>
          <a:off x="729974" y="1242874"/>
          <a:ext cx="10680975" cy="5172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926">
                  <a:extLst>
                    <a:ext uri="{9D8B030D-6E8A-4147-A177-3AD203B41FA5}">
                      <a16:colId xmlns:a16="http://schemas.microsoft.com/office/drawing/2014/main" val="104970801"/>
                    </a:ext>
                  </a:extLst>
                </a:gridCol>
                <a:gridCol w="4661640">
                  <a:extLst>
                    <a:ext uri="{9D8B030D-6E8A-4147-A177-3AD203B41FA5}">
                      <a16:colId xmlns:a16="http://schemas.microsoft.com/office/drawing/2014/main" val="936325623"/>
                    </a:ext>
                  </a:extLst>
                </a:gridCol>
                <a:gridCol w="4628409">
                  <a:extLst>
                    <a:ext uri="{9D8B030D-6E8A-4147-A177-3AD203B41FA5}">
                      <a16:colId xmlns:a16="http://schemas.microsoft.com/office/drawing/2014/main" val="1553273349"/>
                    </a:ext>
                  </a:extLst>
                </a:gridCol>
              </a:tblGrid>
              <a:tr h="834714">
                <a:tc>
                  <a:txBody>
                    <a:bodyPr/>
                    <a:lstStyle/>
                    <a:p>
                      <a:pPr algn="ctr"/>
                      <a:endParaRPr lang="en-US" altLang="zh-CN" sz="2000" dirty="0"/>
                    </a:p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000" dirty="0"/>
                    </a:p>
                    <a:p>
                      <a:pPr algn="ctr"/>
                      <a:r>
                        <a:rPr lang="zh-CN" altLang="en-US" sz="2000" dirty="0"/>
                        <a:t>联机分析处理</a:t>
                      </a:r>
                      <a:r>
                        <a:rPr lang="en-US" altLang="zh-CN" sz="2000" dirty="0"/>
                        <a:t>OLAP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000" dirty="0"/>
                    </a:p>
                    <a:p>
                      <a:pPr algn="ctr"/>
                      <a:r>
                        <a:rPr lang="zh-CN" altLang="en-US" sz="2000" dirty="0"/>
                        <a:t>联机事务处理</a:t>
                      </a:r>
                      <a:r>
                        <a:rPr lang="en-US" altLang="zh-CN" sz="2000" dirty="0"/>
                        <a:t>OLTP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596768"/>
                  </a:ext>
                </a:extLst>
              </a:tr>
              <a:tr h="5871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目的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分析大量数据以支持决策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管理和处理实时数据变化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434106"/>
                  </a:ext>
                </a:extLst>
              </a:tr>
              <a:tr h="5871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数据来源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来自多个来源的历史和汇总数据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来自单一来源的实时和交易数据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873627"/>
                  </a:ext>
                </a:extLst>
              </a:tr>
              <a:tr h="5871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数据结构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多维数据库</a:t>
                      </a:r>
                      <a:r>
                        <a:rPr lang="zh-CN" altLang="en-US" sz="2000" dirty="0"/>
                        <a:t>或关系数据库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关系数据库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405814"/>
                  </a:ext>
                </a:extLst>
              </a:tr>
              <a:tr h="5871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数据模型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星型架构、雪花架构等等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标准化或非规范化模型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988299"/>
                  </a:ext>
                </a:extLst>
              </a:tr>
              <a:tr h="5871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数据量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存储需求较高，一般为太字节 </a:t>
                      </a:r>
                      <a:r>
                        <a:rPr lang="en-US" altLang="zh-CN" sz="2000" dirty="0"/>
                        <a:t>(TB) </a:t>
                      </a:r>
                      <a:r>
                        <a:rPr lang="zh-CN" altLang="en-US" sz="2000" dirty="0"/>
                        <a:t>和拍字节 </a:t>
                      </a:r>
                      <a:r>
                        <a:rPr lang="en-US" altLang="zh-CN" sz="2000" dirty="0"/>
                        <a:t>(PB) </a:t>
                      </a:r>
                      <a:r>
                        <a:rPr lang="zh-CN" altLang="en-US" sz="2000" dirty="0"/>
                        <a:t>级别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存储需求相对较低，一般为千兆字节 </a:t>
                      </a:r>
                      <a:r>
                        <a:rPr lang="en-US" altLang="zh-CN" sz="2000" dirty="0"/>
                        <a:t>(GB) </a:t>
                      </a:r>
                      <a:r>
                        <a:rPr lang="zh-CN" altLang="en-US" sz="2000" dirty="0"/>
                        <a:t>级别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900161"/>
                  </a:ext>
                </a:extLst>
              </a:tr>
              <a:tr h="5871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响应时间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响应时间较长，通常以秒或分钟为单位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响应时间较短，通常以毫秒为单位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438543"/>
                  </a:ext>
                </a:extLst>
              </a:tr>
              <a:tr h="5871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应用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适合分析趋势、预测客户行为和确定盈利能力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适用于处理付款、客户数据管理和订单处理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103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991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为什么需要多维数据库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sz="quarter" idx="11"/>
          </p:nvPr>
        </p:nvSpPr>
        <p:spPr>
          <a:xfrm>
            <a:off x="444500" y="1081088"/>
            <a:ext cx="11398250" cy="476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b="1" i="0" dirty="0"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与传统的关系数据库相比，在</a:t>
            </a:r>
            <a:r>
              <a:rPr lang="en-US" altLang="zh-CN" sz="2000" b="1" i="0" dirty="0"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OLAP</a:t>
            </a:r>
            <a:r>
              <a:rPr lang="zh-CN" altLang="en-US" sz="2000" b="1" i="0" dirty="0"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中，多维数据库可以更快、更高效地处理和分析多个数据维度。</a:t>
            </a:r>
            <a:endParaRPr lang="en-US" altLang="zh-CN" sz="2000" b="1" i="0" dirty="0">
              <a:effectLst/>
              <a:highlight>
                <a:srgbClr val="FFFFFF"/>
              </a:highlight>
              <a:latin typeface="Verdana" panose="020B0604030504040204" pitchFamily="34" charset="0"/>
            </a:endParaRPr>
          </a:p>
          <a:p>
            <a:endParaRPr lang="en-US" altLang="zh-CN" sz="2000" dirty="0">
              <a:highlight>
                <a:srgbClr val="FFFFFF"/>
              </a:highlight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US" altLang="zh-CN" sz="2000" b="0" i="0" dirty="0">
              <a:effectLst/>
              <a:highlight>
                <a:srgbClr val="FFFFFF"/>
              </a:highlight>
              <a:latin typeface="Verdana" panose="020B0604030504040204" pitchFamily="34" charset="0"/>
            </a:endParaRPr>
          </a:p>
        </p:txBody>
      </p:sp>
      <p:sp>
        <p:nvSpPr>
          <p:cNvPr id="3" name="内容占位符 16">
            <a:extLst>
              <a:ext uri="{FF2B5EF4-FFF2-40B4-BE49-F238E27FC236}">
                <a16:creationId xmlns:a16="http://schemas.microsoft.com/office/drawing/2014/main" id="{DB826929-9C46-06D7-2422-1C5991C6F124}"/>
              </a:ext>
            </a:extLst>
          </p:cNvPr>
          <p:cNvSpPr txBox="1">
            <a:spLocks/>
          </p:cNvSpPr>
          <p:nvPr/>
        </p:nvSpPr>
        <p:spPr>
          <a:xfrm>
            <a:off x="767556" y="1081088"/>
            <a:ext cx="10752137" cy="5081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关系数据库表的结构类似于电子表格，以二维、逐列的格式存储各个记录。数据库中的每个数据“事实”都位于两个维度（行和列）的交集处。如果严格按照第三范式设计关系型数据库，存在两个主要问题：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对于大多数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OLAP</a:t>
            </a:r>
            <a:r>
              <a:rPr lang="zh-CN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中的</a:t>
            </a:r>
            <a:r>
              <a:rPr lang="zh-CN" alt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典型多维数据</a:t>
            </a:r>
            <a:r>
              <a:rPr lang="zh-CN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，关系型数据库往往会建立和使用大量的数据表格，可能造成</a:t>
            </a:r>
            <a:r>
              <a:rPr lang="zh-CN" alt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存储空间的浪费。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-- </a:t>
            </a:r>
            <a:r>
              <a:rPr lang="zh-CN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多维数据库直接使用一个多维数组进行存储。</a:t>
            </a: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在数据需要作报表输出时，又要反过来将已分散设置的大量的两维数据表进行</a:t>
            </a:r>
            <a:r>
              <a:rPr lang="zh-CN" alt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连接</a:t>
            </a:r>
            <a:r>
              <a:rPr lang="en-US" altLang="zh-CN" sz="2000" b="1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(join)</a:t>
            </a:r>
            <a:r>
              <a:rPr lang="zh-CN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后，才能找到全部所需的数据，而</a:t>
            </a:r>
            <a:r>
              <a:rPr lang="zh-CN" altLang="en-US" sz="200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这又会影响</a:t>
            </a:r>
            <a:r>
              <a:rPr lang="zh-CN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到</a:t>
            </a:r>
            <a:r>
              <a:rPr lang="zh-CN" altLang="en-US" sz="2000" b="1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响应速度</a:t>
            </a:r>
            <a:r>
              <a:rPr lang="zh-CN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。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-- </a:t>
            </a:r>
            <a:r>
              <a:rPr lang="zh-CN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多维数据库查询数据时不需要连接表，只需要对多维数组按维度进行切片计算即可。</a:t>
            </a:r>
          </a:p>
          <a:p>
            <a:pPr marL="0" indent="0">
              <a:buNone/>
            </a:pP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</a:endParaRPr>
          </a:p>
          <a:p>
            <a:pPr marL="342900" indent="-342900">
              <a:buAutoNum type="arabicPeriod"/>
            </a:pPr>
            <a:endParaRPr lang="zh-CN" altLang="en-US" sz="2000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US" altLang="zh-CN" sz="2000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008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多维数据库的优劣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C48F76-D574-4D30-500A-A363C0A171EB}"/>
              </a:ext>
            </a:extLst>
          </p:cNvPr>
          <p:cNvSpPr txBox="1"/>
          <p:nvPr/>
        </p:nvSpPr>
        <p:spPr>
          <a:xfrm>
            <a:off x="1425575" y="1250702"/>
            <a:ext cx="9340850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i="0" dirty="0">
                <a:effectLst/>
                <a:highlight>
                  <a:srgbClr val="FFFFFF"/>
                </a:highlight>
                <a:latin typeface="-apple-system"/>
              </a:rPr>
              <a:t>多维数据库的优势</a:t>
            </a:r>
            <a:r>
              <a:rPr lang="zh-CN" altLang="en-US" b="1" i="0" dirty="0">
                <a:effectLst/>
                <a:highlight>
                  <a:srgbClr val="FFFFFF"/>
                </a:highlight>
                <a:latin typeface="-apple-system"/>
              </a:rPr>
              <a:t>：</a:t>
            </a:r>
          </a:p>
          <a:p>
            <a:pPr marL="342900" indent="-342900" algn="l">
              <a:buAutoNum type="arabicPeriod"/>
            </a:pPr>
            <a:r>
              <a:rPr lang="zh-CN" altLang="en-US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能够使用</a:t>
            </a:r>
            <a:r>
              <a:rPr lang="zh-CN" altLang="en-US" b="1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简单、直观</a:t>
            </a:r>
            <a:r>
              <a:rPr lang="zh-CN" altLang="en-US" dirty="0">
                <a:solidFill>
                  <a:srgbClr val="2D3748"/>
                </a:solidFill>
                <a:highlight>
                  <a:srgbClr val="FFFFFF"/>
                </a:highlight>
                <a:latin typeface="-apple-system"/>
              </a:rPr>
              <a:t>的方式</a:t>
            </a:r>
            <a:r>
              <a:rPr lang="zh-CN" altLang="en-US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对数据执行查询和分析</a:t>
            </a:r>
            <a:r>
              <a:rPr lang="zh-CN" altLang="en-US" dirty="0">
                <a:solidFill>
                  <a:srgbClr val="2D3748"/>
                </a:solidFill>
                <a:highlight>
                  <a:srgbClr val="FFFFFF"/>
                </a:highlight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不需要编写复杂的</a:t>
            </a:r>
            <a:r>
              <a:rPr lang="en-US" altLang="zh-CN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SQL</a:t>
            </a:r>
            <a:r>
              <a:rPr lang="zh-CN" altLang="en-US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查询语句</a:t>
            </a:r>
            <a:r>
              <a:rPr lang="zh-CN" altLang="en-US" dirty="0">
                <a:solidFill>
                  <a:srgbClr val="2D3748"/>
                </a:solidFill>
                <a:highlight>
                  <a:srgbClr val="FFFFFF"/>
                </a:highlight>
                <a:latin typeface="-apple-system"/>
              </a:rPr>
              <a:t>。</a:t>
            </a:r>
            <a:endParaRPr lang="en-US" altLang="zh-CN" dirty="0">
              <a:solidFill>
                <a:srgbClr val="2D3748"/>
              </a:solidFill>
              <a:highlight>
                <a:srgbClr val="FFFFFF"/>
              </a:highlight>
              <a:latin typeface="-apple-system"/>
            </a:endParaRPr>
          </a:p>
          <a:p>
            <a:pPr marL="342900" indent="-342900" algn="l">
              <a:buAutoNum type="arabicPeriod"/>
            </a:pPr>
            <a:r>
              <a:rPr lang="zh-CN" altLang="en-US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通过沿不同维度对数据</a:t>
            </a:r>
            <a:r>
              <a:rPr lang="zh-CN" altLang="en-US" dirty="0">
                <a:solidFill>
                  <a:srgbClr val="2D3748"/>
                </a:solidFill>
                <a:highlight>
                  <a:srgbClr val="FFFFFF"/>
                </a:highlight>
                <a:latin typeface="-apple-system"/>
              </a:rPr>
              <a:t>进行处理，</a:t>
            </a:r>
            <a:r>
              <a:rPr lang="zh-CN" altLang="en-US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用户可以</a:t>
            </a:r>
            <a:r>
              <a:rPr lang="zh-CN" altLang="en-US" b="1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轻松探索和理解数据</a:t>
            </a:r>
            <a:r>
              <a:rPr lang="zh-CN" altLang="en-US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，并发现使用传统关系数据库难以或不可能检测到的见解和趋势。</a:t>
            </a:r>
            <a:endParaRPr lang="en-US" altLang="zh-CN" dirty="0">
              <a:solidFill>
                <a:srgbClr val="2D3748"/>
              </a:solidFill>
              <a:highlight>
                <a:srgbClr val="FFFFFF"/>
              </a:highlight>
              <a:latin typeface="-apple-system"/>
            </a:endParaRPr>
          </a:p>
          <a:p>
            <a:pPr marL="342900" indent="-342900" algn="l">
              <a:buAutoNum type="arabicPeriod"/>
            </a:pPr>
            <a:r>
              <a:rPr lang="zh-CN" altLang="en-US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多维数据库中多个维度能够立刻相互映射，相比于关系型数据库省去了</a:t>
            </a:r>
            <a:r>
              <a:rPr lang="zh-CN" altLang="en-US" dirty="0">
                <a:solidFill>
                  <a:srgbClr val="2D3748"/>
                </a:solidFill>
                <a:highlight>
                  <a:srgbClr val="FFFFFF"/>
                </a:highlight>
                <a:latin typeface="-apple-system"/>
              </a:rPr>
              <a:t>拼接表格的时间，</a:t>
            </a:r>
            <a:r>
              <a:rPr lang="zh-CN" altLang="en-US" b="1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获取数据极其迅速，响应很快</a:t>
            </a:r>
            <a:r>
              <a:rPr lang="zh-CN" altLang="en-US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。</a:t>
            </a:r>
            <a:endParaRPr lang="en-US" altLang="zh-CN" b="0" i="0" dirty="0">
              <a:solidFill>
                <a:srgbClr val="2D374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342900" indent="-342900" algn="l">
              <a:buAutoNum type="arabicPeriod"/>
            </a:pPr>
            <a:r>
              <a:rPr lang="zh-CN" altLang="en-US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多维数据模型能使数据</a:t>
            </a:r>
            <a:r>
              <a:rPr lang="zh-CN" altLang="en-US" b="1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建模简单</a:t>
            </a:r>
            <a:r>
              <a:rPr lang="zh-CN" altLang="en-US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。</a:t>
            </a:r>
            <a:endParaRPr lang="en-US" altLang="zh-CN" b="0" i="0" dirty="0">
              <a:solidFill>
                <a:srgbClr val="2D374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342900" indent="-342900" algn="l">
              <a:buAutoNum type="arabicPeriod"/>
            </a:pPr>
            <a:endParaRPr lang="en-US" altLang="zh-CN" dirty="0">
              <a:solidFill>
                <a:srgbClr val="2D3748"/>
              </a:solidFill>
              <a:highlight>
                <a:srgbClr val="FFFFFF"/>
              </a:highlight>
              <a:latin typeface="-apple-system"/>
            </a:endParaRPr>
          </a:p>
          <a:p>
            <a:pPr marL="342900" indent="-342900" algn="l">
              <a:buAutoNum type="arabicPeriod"/>
            </a:pPr>
            <a:endParaRPr lang="en-US" altLang="zh-CN" b="0" i="0" dirty="0">
              <a:solidFill>
                <a:srgbClr val="2D374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zh-CN" altLang="en-US" sz="2800" i="0" dirty="0">
                <a:effectLst/>
                <a:highlight>
                  <a:srgbClr val="FFFFFF"/>
                </a:highlight>
                <a:latin typeface="-apple-system"/>
              </a:rPr>
              <a:t>多维数据库的缺点</a:t>
            </a:r>
          </a:p>
          <a:p>
            <a:pPr marL="342900" indent="-342900" algn="l">
              <a:buAutoNum type="arabicPeriod"/>
            </a:pPr>
            <a:r>
              <a:rPr lang="zh-CN" altLang="en-US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多维数据库的</a:t>
            </a:r>
            <a:r>
              <a:rPr lang="zh-CN" altLang="en-US" b="1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多维结构</a:t>
            </a:r>
            <a:r>
              <a:rPr lang="zh-CN" altLang="en-US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对于新手来说可能很</a:t>
            </a:r>
            <a:r>
              <a:rPr lang="zh-CN" altLang="en-US" b="1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复杂且难以理解</a:t>
            </a:r>
            <a:r>
              <a:rPr lang="zh-CN" altLang="en-US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。</a:t>
            </a:r>
            <a:endParaRPr lang="en-US" altLang="zh-CN" b="0" i="0" dirty="0">
              <a:solidFill>
                <a:srgbClr val="2D374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342900" indent="-342900" algn="l">
              <a:buAutoNum type="arabicPeriod"/>
            </a:pPr>
            <a:r>
              <a:rPr lang="zh-CN" altLang="en-US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多维数据库</a:t>
            </a:r>
            <a:r>
              <a:rPr lang="zh-CN" altLang="en-US" b="1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不适合其他类型的查询</a:t>
            </a:r>
            <a:r>
              <a:rPr lang="zh-CN" altLang="en-US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，</a:t>
            </a:r>
            <a:r>
              <a:rPr lang="zh-CN" altLang="en-US" dirty="0">
                <a:solidFill>
                  <a:srgbClr val="2D3748"/>
                </a:solidFill>
                <a:highlight>
                  <a:srgbClr val="FFFFFF"/>
                </a:highlight>
                <a:latin typeface="-apple-system"/>
              </a:rPr>
              <a:t>比如复杂的拼接操作</a:t>
            </a:r>
            <a:r>
              <a:rPr lang="zh-CN" altLang="en-US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。</a:t>
            </a:r>
            <a:endParaRPr lang="en-US" altLang="zh-CN" b="0" i="0" dirty="0">
              <a:solidFill>
                <a:srgbClr val="2D374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342900" indent="-342900" algn="l">
              <a:buAutoNum type="arabicPeriod"/>
            </a:pPr>
            <a:r>
              <a:rPr lang="zh-CN" altLang="en-US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多维数据库</a:t>
            </a:r>
            <a:r>
              <a:rPr lang="zh-CN" altLang="en-US" b="1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不支持</a:t>
            </a:r>
            <a:r>
              <a:rPr lang="en-US" altLang="zh-CN" b="1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OLTP</a:t>
            </a:r>
            <a:r>
              <a:rPr lang="zh-CN" altLang="en-US" dirty="0">
                <a:solidFill>
                  <a:srgbClr val="2D3748"/>
                </a:solidFill>
                <a:highlight>
                  <a:srgbClr val="FFFFFF"/>
                </a:highlight>
                <a:latin typeface="-apple-system"/>
              </a:rPr>
              <a:t>。</a:t>
            </a:r>
            <a:endParaRPr lang="en-US" altLang="zh-CN" dirty="0">
              <a:solidFill>
                <a:srgbClr val="2D3748"/>
              </a:solidFill>
              <a:highlight>
                <a:srgbClr val="FFFFFF"/>
              </a:highlight>
              <a:latin typeface="-apple-system"/>
            </a:endParaRPr>
          </a:p>
          <a:p>
            <a:pPr marL="342900" indent="-342900" algn="l">
              <a:buAutoNum type="arabicPeriod"/>
            </a:pPr>
            <a:r>
              <a:rPr lang="zh-CN" altLang="en-US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多维数据库</a:t>
            </a:r>
            <a:r>
              <a:rPr lang="zh-CN" altLang="en-US" b="1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不易扩展</a:t>
            </a:r>
            <a:r>
              <a:rPr lang="en-US" altLang="zh-CN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(</a:t>
            </a:r>
            <a:r>
              <a:rPr lang="zh-CN" altLang="en-US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比如在现有的某个多维数据库上增加一个维度</a:t>
            </a:r>
            <a:r>
              <a:rPr lang="en-US" altLang="zh-CN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)</a:t>
            </a:r>
            <a:r>
              <a:rPr lang="zh-CN" altLang="en-US" dirty="0">
                <a:solidFill>
                  <a:srgbClr val="2D3748"/>
                </a:solidFill>
                <a:highlight>
                  <a:srgbClr val="FFFFFF"/>
                </a:highlight>
                <a:latin typeface="-apple-system"/>
              </a:rPr>
              <a:t>。</a:t>
            </a:r>
            <a:endParaRPr lang="en-US" altLang="zh-CN" dirty="0">
              <a:solidFill>
                <a:srgbClr val="2D3748"/>
              </a:solidFill>
              <a:highlight>
                <a:srgbClr val="FFFFFF"/>
              </a:highlight>
              <a:latin typeface="-apple-system"/>
            </a:endParaRPr>
          </a:p>
          <a:p>
            <a:pPr marL="342900" indent="-342900" algn="l">
              <a:buAutoNum type="arabicPeriod"/>
            </a:pPr>
            <a:r>
              <a:rPr lang="zh-CN" altLang="en-US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多维数据库专为结构化数据而设计，</a:t>
            </a:r>
            <a:r>
              <a:rPr lang="zh-CN" altLang="en-US" b="1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可能难以处理非结构化数据</a:t>
            </a:r>
            <a:r>
              <a:rPr lang="zh-CN" altLang="en-US" b="0" i="0" dirty="0">
                <a:solidFill>
                  <a:srgbClr val="2D3748"/>
                </a:solidFill>
                <a:effectLst/>
                <a:highlight>
                  <a:srgbClr val="FFFFFF"/>
                </a:highlight>
                <a:latin typeface="-apple-system"/>
              </a:rPr>
              <a:t>，例如文本或图像。</a:t>
            </a:r>
          </a:p>
        </p:txBody>
      </p:sp>
    </p:spTree>
    <p:extLst>
      <p:ext uri="{BB962C8B-B14F-4D97-AF65-F5344CB8AC3E}">
        <p14:creationId xmlns:p14="http://schemas.microsoft.com/office/powerpoint/2010/main" val="31151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一些现有的多维数据库实例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sz="quarter" idx="11"/>
          </p:nvPr>
        </p:nvSpPr>
        <p:spPr>
          <a:xfrm>
            <a:off x="5178598" y="3178281"/>
            <a:ext cx="2638252" cy="38172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Microsoft SQL Server Analysis Services</a:t>
            </a:r>
          </a:p>
        </p:txBody>
      </p:sp>
      <p:sp>
        <p:nvSpPr>
          <p:cNvPr id="4" name="AutoShape 6" descr="InterSystems creative data technology">
            <a:extLst>
              <a:ext uri="{FF2B5EF4-FFF2-40B4-BE49-F238E27FC236}">
                <a16:creationId xmlns:a16="http://schemas.microsoft.com/office/drawing/2014/main" id="{B372B493-28F9-CB21-CE41-8017DE944F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69772" y="2818672"/>
            <a:ext cx="381728" cy="38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B72EC0-FC64-1516-8672-6A314C3F26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51" y="954849"/>
            <a:ext cx="2283325" cy="2283325"/>
          </a:xfrm>
          <a:prstGeom prst="rect">
            <a:avLst/>
          </a:prstGeom>
        </p:spPr>
      </p:pic>
      <p:pic>
        <p:nvPicPr>
          <p:cNvPr id="1034" name="Picture 10" descr="InterSystems Cache Reviews 2019 | G2 Crowd">
            <a:extLst>
              <a:ext uri="{FF2B5EF4-FFF2-40B4-BE49-F238E27FC236}">
                <a16:creationId xmlns:a16="http://schemas.microsoft.com/office/drawing/2014/main" id="{0D2C4F40-A45E-9BD4-9618-597C49BDE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27" y="1631950"/>
            <a:ext cx="2374230" cy="124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CC1822C-97B8-250C-BD56-CF145B155C23}"/>
              </a:ext>
            </a:extLst>
          </p:cNvPr>
          <p:cNvSpPr txBox="1"/>
          <p:nvPr/>
        </p:nvSpPr>
        <p:spPr>
          <a:xfrm>
            <a:off x="1007327" y="2831068"/>
            <a:ext cx="5667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highlight>
                  <a:srgbClr val="FFFFFF"/>
                </a:highlight>
                <a:latin typeface="pingfang SC"/>
              </a:rPr>
              <a:t>Inter Systems 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Caché</a:t>
            </a:r>
            <a:endParaRPr lang="zh-CN" altLang="en-US" dirty="0"/>
          </a:p>
        </p:txBody>
      </p:sp>
      <p:pic>
        <p:nvPicPr>
          <p:cNvPr id="1036" name="Picture 12" descr="Smarthys : cabinet de conseil expert en pilotage de la performance">
            <a:extLst>
              <a:ext uri="{FF2B5EF4-FFF2-40B4-BE49-F238E27FC236}">
                <a16:creationId xmlns:a16="http://schemas.microsoft.com/office/drawing/2014/main" id="{45C8E200-C0FC-2E92-C7BB-CC446F1AE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923" y="1441901"/>
            <a:ext cx="3014877" cy="15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内容占位符 16">
            <a:extLst>
              <a:ext uri="{FF2B5EF4-FFF2-40B4-BE49-F238E27FC236}">
                <a16:creationId xmlns:a16="http://schemas.microsoft.com/office/drawing/2014/main" id="{6F7CFAFF-3F9A-6600-017F-71F1B0B55F66}"/>
              </a:ext>
            </a:extLst>
          </p:cNvPr>
          <p:cNvSpPr txBox="1">
            <a:spLocks/>
          </p:cNvSpPr>
          <p:nvPr/>
        </p:nvSpPr>
        <p:spPr>
          <a:xfrm>
            <a:off x="9001776" y="3009536"/>
            <a:ext cx="2911475" cy="3048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Oracle Hyperion Essbase</a:t>
            </a:r>
          </a:p>
        </p:txBody>
      </p:sp>
      <p:pic>
        <p:nvPicPr>
          <p:cNvPr id="1040" name="Picture 16" descr="Db2 Logos">
            <a:extLst>
              <a:ext uri="{FF2B5EF4-FFF2-40B4-BE49-F238E27FC236}">
                <a16:creationId xmlns:a16="http://schemas.microsoft.com/office/drawing/2014/main" id="{AC3F805D-3D15-0078-92F1-3A6C65D2E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404" y="4007219"/>
            <a:ext cx="1738636" cy="173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内容占位符 16">
            <a:extLst>
              <a:ext uri="{FF2B5EF4-FFF2-40B4-BE49-F238E27FC236}">
                <a16:creationId xmlns:a16="http://schemas.microsoft.com/office/drawing/2014/main" id="{76937C91-DBDA-6AAF-83FC-E4939BABE52A}"/>
              </a:ext>
            </a:extLst>
          </p:cNvPr>
          <p:cNvSpPr txBox="1">
            <a:spLocks/>
          </p:cNvSpPr>
          <p:nvPr/>
        </p:nvSpPr>
        <p:spPr>
          <a:xfrm>
            <a:off x="5299074" y="5904901"/>
            <a:ext cx="2638252" cy="38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IBM DB2 OLAP Server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A68738E-ADD3-DFC2-F177-715B307FC436}"/>
              </a:ext>
            </a:extLst>
          </p:cNvPr>
          <p:cNvSpPr txBox="1"/>
          <p:nvPr/>
        </p:nvSpPr>
        <p:spPr>
          <a:xfrm>
            <a:off x="9001776" y="5902238"/>
            <a:ext cx="6254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Oracle Express Server</a:t>
            </a:r>
          </a:p>
        </p:txBody>
      </p:sp>
      <p:pic>
        <p:nvPicPr>
          <p:cNvPr id="1042" name="Picture 18" descr="Logo Oracle express edition - Angélique Deshayes">
            <a:extLst>
              <a:ext uri="{FF2B5EF4-FFF2-40B4-BE49-F238E27FC236}">
                <a16:creationId xmlns:a16="http://schemas.microsoft.com/office/drawing/2014/main" id="{AE773DE2-D1E2-12DB-61EF-1589170B4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446" y="3833559"/>
            <a:ext cx="2210708" cy="215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Load &amp; generate a hierarchy in SAP Business Warehouse">
            <a:extLst>
              <a:ext uri="{FF2B5EF4-FFF2-40B4-BE49-F238E27FC236}">
                <a16:creationId xmlns:a16="http://schemas.microsoft.com/office/drawing/2014/main" id="{21EE6CAA-ECB0-E9BB-41C8-4C0C115E5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14" y="4007219"/>
            <a:ext cx="3462836" cy="181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内容占位符 16">
            <a:extLst>
              <a:ext uri="{FF2B5EF4-FFF2-40B4-BE49-F238E27FC236}">
                <a16:creationId xmlns:a16="http://schemas.microsoft.com/office/drawing/2014/main" id="{722DB40E-1318-70E8-F2B3-CA8BC4028907}"/>
              </a:ext>
            </a:extLst>
          </p:cNvPr>
          <p:cNvSpPr txBox="1">
            <a:spLocks/>
          </p:cNvSpPr>
          <p:nvPr/>
        </p:nvSpPr>
        <p:spPr>
          <a:xfrm>
            <a:off x="1076173" y="5971360"/>
            <a:ext cx="2638252" cy="3817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SAP Business Warehouse</a:t>
            </a:r>
          </a:p>
        </p:txBody>
      </p:sp>
    </p:spTree>
    <p:extLst>
      <p:ext uri="{BB962C8B-B14F-4D97-AF65-F5344CB8AC3E}">
        <p14:creationId xmlns:p14="http://schemas.microsoft.com/office/powerpoint/2010/main" val="395302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 txBox="1">
            <a:spLocks/>
          </p:cNvSpPr>
          <p:nvPr/>
        </p:nvSpPr>
        <p:spPr>
          <a:xfrm>
            <a:off x="0" y="1572999"/>
            <a:ext cx="12192000" cy="13327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144000" tIns="144000" rIns="144000" bIns="14400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600" spc="300" dirty="0"/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3589705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SJTU-学术">
      <a:dk1>
        <a:srgbClr val="000000"/>
      </a:dk1>
      <a:lt1>
        <a:srgbClr val="FFFFFF"/>
      </a:lt1>
      <a:dk2>
        <a:srgbClr val="003264"/>
      </a:dk2>
      <a:lt2>
        <a:srgbClr val="D9D9D9"/>
      </a:lt2>
      <a:accent1>
        <a:srgbClr val="004098"/>
      </a:accent1>
      <a:accent2>
        <a:srgbClr val="2B75CF"/>
      </a:accent2>
      <a:accent3>
        <a:srgbClr val="BD9F68"/>
      </a:accent3>
      <a:accent4>
        <a:srgbClr val="C55A11"/>
      </a:accent4>
      <a:accent5>
        <a:srgbClr val="FFC000"/>
      </a:accent5>
      <a:accent6>
        <a:srgbClr val="A6A6A6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</TotalTime>
  <Words>895</Words>
  <Application>Microsoft Office PowerPoint</Application>
  <PresentationFormat>宽屏</PresentationFormat>
  <Paragraphs>85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-apple-system</vt:lpstr>
      <vt:lpstr>pingfang SC</vt:lpstr>
      <vt:lpstr>微软雅黑</vt:lpstr>
      <vt:lpstr>Arial</vt:lpstr>
      <vt:lpstr>Arial Black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Invictus 许歆瑶</dc:creator>
  <cp:lastModifiedBy>伊城 郑</cp:lastModifiedBy>
  <cp:revision>138</cp:revision>
  <dcterms:created xsi:type="dcterms:W3CDTF">2021-11-22T04:20:28Z</dcterms:created>
  <dcterms:modified xsi:type="dcterms:W3CDTF">2024-04-22T06:01:06Z</dcterms:modified>
  <cp:contentStatus/>
</cp:coreProperties>
</file>